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670675" cy="97774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085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34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22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40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1594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394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14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28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212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87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966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85D9-F977-4C49-BA27-76DE5CCD3435}" type="datetimeFigureOut">
              <a:rPr lang="el-GR" smtClean="0"/>
              <a:pPr/>
              <a:t>11/2/2016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DA0F-9D64-432F-BE4E-A43DA9AFF69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3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093" y="0"/>
            <a:ext cx="11578107" cy="6837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900" y="1400175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ΟΙ ΑΡΧΕΣ ΤΟΥ </a:t>
            </a:r>
            <a:r>
              <a:rPr lang="en-US" sz="1400" b="1" dirty="0" smtClean="0"/>
              <a:t>CRADLE TO CRADLE</a:t>
            </a:r>
            <a:r>
              <a:rPr lang="el-GR" sz="1400" b="1" dirty="0" smtClean="0"/>
              <a:t> – </a:t>
            </a:r>
            <a:r>
              <a:rPr lang="el-GR" sz="1100" b="1" dirty="0" smtClean="0">
                <a:solidFill>
                  <a:srgbClr val="FF0000"/>
                </a:solidFill>
              </a:rPr>
              <a:t>ΠΑΡΕ - ΦΤΙΑΞΕ - ΕΠΑΝΑΧΡΗΣΙΜΟΠΟΙΗΣΕ</a:t>
            </a:r>
            <a:endParaRPr lang="el-GR" sz="11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1924050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ΦΥΣΙΚΑ ΣΥΣΤΑΤΙΚΑ</a:t>
            </a:r>
            <a:endParaRPr lang="el-GR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90575" y="4910138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ΒΙΟΑΠΟΙΚΟΔΟΜΗΣΗ</a:t>
            </a:r>
            <a:endParaRPr lang="el-G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410889" y="1735488"/>
            <a:ext cx="542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ΦΥΤΑ</a:t>
            </a:r>
            <a:endParaRPr lang="el-GR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682351" y="5257800"/>
            <a:ext cx="651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ΧΡΗΣΗ</a:t>
            </a:r>
            <a:endParaRPr lang="el-GR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3262121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B050"/>
                </a:solidFill>
              </a:rPr>
              <a:t>ΦΥΣΙΚΟΣ ΚΥΚΛΟΣ</a:t>
            </a:r>
            <a:endParaRPr lang="el-GR" sz="11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5475" y="3481196"/>
            <a:ext cx="18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Για Προϊόντα Κατανάλωσης π.χ. Απορρυπαντικά</a:t>
            </a:r>
            <a:endParaRPr lang="el-GR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401489" y="1707952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ΤΕΧΝΗΤΑ ΣΥΣΤΑΤΙΚΑ</a:t>
            </a:r>
            <a:endParaRPr lang="el-GR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8875" y="1994682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ΑΝΑΚΥΚΛΩΣΗ</a:t>
            </a:r>
            <a:endParaRPr lang="el-GR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6538" y="4869493"/>
            <a:ext cx="651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ΧΡΗΣΗ</a:t>
            </a:r>
            <a:endParaRPr lang="el-GR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172075" y="3262121"/>
            <a:ext cx="146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B050"/>
                </a:solidFill>
              </a:rPr>
              <a:t> ΤΕΧΝΗΤΟΣ ΚΥΚΛΟΣ</a:t>
            </a:r>
            <a:endParaRPr lang="el-GR" sz="11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481196"/>
            <a:ext cx="18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Για Προϊόντα </a:t>
            </a:r>
            <a:r>
              <a:rPr lang="en-US" sz="1100" dirty="0" smtClean="0"/>
              <a:t>Service          </a:t>
            </a:r>
            <a:r>
              <a:rPr lang="el-GR" sz="1100" dirty="0" smtClean="0"/>
              <a:t> π.χ. Συσκευασία</a:t>
            </a:r>
            <a:endParaRPr lang="el-GR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7136137" y="1419715"/>
            <a:ext cx="2692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Το</a:t>
            </a:r>
            <a:r>
              <a:rPr lang="el-GR" sz="1100" b="1" dirty="0" smtClean="0"/>
              <a:t> </a:t>
            </a:r>
            <a:r>
              <a:rPr lang="en-US" sz="1100" b="1" dirty="0" smtClean="0"/>
              <a:t>CRADLE TO CRADLE</a:t>
            </a:r>
            <a:r>
              <a:rPr lang="el-GR" sz="1100" b="1" dirty="0" smtClean="0"/>
              <a:t> </a:t>
            </a:r>
            <a:r>
              <a:rPr lang="el-GR" sz="1100" dirty="0" smtClean="0"/>
              <a:t>βασίζεται στον σχεδιασμό κλειστών φυσικών και τεχνητών κύκλων.</a:t>
            </a:r>
            <a:endParaRPr lang="el-GR" sz="11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6138" y="2019790"/>
            <a:ext cx="26927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Διαχείριση Συστατικών </a:t>
            </a:r>
          </a:p>
          <a:p>
            <a:r>
              <a:rPr lang="el-GR" sz="1100" dirty="0" smtClean="0"/>
              <a:t>Τα συστατικά των προϊόντων </a:t>
            </a:r>
            <a:r>
              <a:rPr lang="en-US" sz="1100" b="1" dirty="0" smtClean="0"/>
              <a:t>Cradle to Cradle </a:t>
            </a:r>
            <a:r>
              <a:rPr lang="el-GR" sz="1100" dirty="0" smtClean="0"/>
              <a:t>θα πρέπει να είναι κατάλληλα για ασφαλή επιστροφή στο περιβάλλον και με υψηλή ποιότητα επαναχρησιμοποίησης</a:t>
            </a:r>
            <a:endParaRPr lang="el-GR" sz="11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6136" y="2910050"/>
            <a:ext cx="1655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Απορρίμματα = Φαγητό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6138" y="3429490"/>
            <a:ext cx="26927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Ενσωμάτωση της πρωτογενούς ενέργειας στο σχεδιασμό των συστημάτων παραγωγής έμμεσα ή άμεσα.</a:t>
            </a:r>
          </a:p>
          <a:p>
            <a:r>
              <a:rPr lang="el-GR" sz="1100" b="1" dirty="0" smtClean="0"/>
              <a:t> </a:t>
            </a:r>
            <a:r>
              <a:rPr lang="el-GR" sz="1100" dirty="0" err="1" smtClean="0"/>
              <a:t>Π.χ</a:t>
            </a:r>
            <a:r>
              <a:rPr lang="el-GR" sz="1100" dirty="0" smtClean="0"/>
              <a:t> Ηλιακή, νερό, γεωθερμική και</a:t>
            </a:r>
          </a:p>
          <a:p>
            <a:r>
              <a:rPr lang="el-GR" sz="1100" dirty="0" smtClean="0"/>
              <a:t>αιολική ενέργεια.</a:t>
            </a:r>
            <a:endParaRPr lang="el-GR" sz="11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1737" y="5279068"/>
            <a:ext cx="117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 smtClean="0">
                <a:solidFill>
                  <a:srgbClr val="0070C0"/>
                </a:solidFill>
              </a:rPr>
              <a:t>               </a:t>
            </a:r>
            <a:r>
              <a:rPr lang="en-US" sz="900" b="1" dirty="0" smtClean="0">
                <a:solidFill>
                  <a:srgbClr val="0070C0"/>
                </a:solidFill>
              </a:rPr>
              <a:t>Eco</a:t>
            </a:r>
            <a:r>
              <a:rPr lang="el-GR" sz="900" b="1" dirty="0" smtClean="0">
                <a:solidFill>
                  <a:srgbClr val="0070C0"/>
                </a:solidFill>
              </a:rPr>
              <a:t>-</a:t>
            </a:r>
          </a:p>
          <a:p>
            <a:r>
              <a:rPr lang="el-GR" sz="900" b="1" dirty="0" smtClean="0">
                <a:solidFill>
                  <a:srgbClr val="0070C0"/>
                </a:solidFill>
              </a:rPr>
              <a:t>    Αποδοτικότητα</a:t>
            </a:r>
            <a:endParaRPr lang="el-GR" sz="9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8176" y="5293028"/>
            <a:ext cx="126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 smtClean="0">
                <a:solidFill>
                  <a:srgbClr val="00B050"/>
                </a:solidFill>
              </a:rPr>
              <a:t>               </a:t>
            </a:r>
            <a:r>
              <a:rPr lang="en-US" sz="900" b="1" dirty="0" smtClean="0">
                <a:solidFill>
                  <a:srgbClr val="00B050"/>
                </a:solidFill>
              </a:rPr>
              <a:t>Eco-</a:t>
            </a:r>
            <a:r>
              <a:rPr lang="el-GR" sz="900" b="1" dirty="0" smtClean="0">
                <a:solidFill>
                  <a:srgbClr val="00B050"/>
                </a:solidFill>
              </a:rPr>
              <a:t>Αποτελεσματικότητα</a:t>
            </a:r>
            <a:endParaRPr lang="el-GR" sz="9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1945" y="5632387"/>
            <a:ext cx="1276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Comic Sans MS" panose="030F0702030302020204" pitchFamily="66" charset="0"/>
              </a:rPr>
              <a:t>‘’Κάνοντας τα πράγματα σωστά’’</a:t>
            </a:r>
            <a:endParaRPr lang="el-GR" sz="11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66450" y="5632387"/>
            <a:ext cx="1276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Comic Sans MS" panose="030F0702030302020204" pitchFamily="66" charset="0"/>
              </a:rPr>
              <a:t>‘’Κάνοντας τα  σωστά πράγματα’’</a:t>
            </a:r>
            <a:endParaRPr lang="el-GR" sz="1100" dirty="0">
              <a:latin typeface="Comic Sans MS" panose="030F0702030302020204" pitchFamily="66" charset="0"/>
            </a:endParaRPr>
          </a:p>
        </p:txBody>
      </p:sp>
      <p:sp>
        <p:nvSpPr>
          <p:cNvPr id="25" name="Συν 24"/>
          <p:cNvSpPr/>
          <p:nvPr/>
        </p:nvSpPr>
        <p:spPr>
          <a:xfrm>
            <a:off x="7671908" y="5519410"/>
            <a:ext cx="464354" cy="543864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Ίσο 25"/>
          <p:cNvSpPr/>
          <p:nvPr/>
        </p:nvSpPr>
        <p:spPr>
          <a:xfrm>
            <a:off x="9591675" y="5547138"/>
            <a:ext cx="497212" cy="430887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73481" y="5721492"/>
            <a:ext cx="1114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bg1"/>
                </a:solidFill>
              </a:rPr>
              <a:t>ΑΠΟΤΕΛΕΣΜΑ</a:t>
            </a:r>
            <a:endParaRPr lang="el-GR" sz="11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07610" y="5881442"/>
            <a:ext cx="1276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Comic Sans MS" panose="030F0702030302020204" pitchFamily="66" charset="0"/>
              </a:rPr>
              <a:t>‘’Κάνοντας τα  σωστά πράγματα σωστά’’</a:t>
            </a:r>
            <a:endParaRPr lang="el-GR" sz="11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28861" y="1419715"/>
            <a:ext cx="193260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Τα προϊόντα αξιολογούνται </a:t>
            </a:r>
          </a:p>
          <a:p>
            <a:r>
              <a:rPr lang="el-GR" sz="1100" dirty="0" smtClean="0"/>
              <a:t>σε πέντε κατηγορίες:</a:t>
            </a:r>
          </a:p>
          <a:p>
            <a:r>
              <a:rPr lang="el-GR" sz="1100" dirty="0" smtClean="0"/>
              <a:t>❑ Κατάσταση Α’ υλών</a:t>
            </a:r>
          </a:p>
          <a:p>
            <a:r>
              <a:rPr lang="el-GR" sz="1100" dirty="0" smtClean="0"/>
              <a:t>❑ Επαναχρησιμοποίηση υλικών</a:t>
            </a:r>
          </a:p>
          <a:p>
            <a:r>
              <a:rPr lang="el-GR" sz="1100" dirty="0" smtClean="0"/>
              <a:t>❑ Ανανεώσιμες Πηγές Ενέργειας &amp; Διαχείριση Άνθρακα</a:t>
            </a:r>
          </a:p>
          <a:p>
            <a:r>
              <a:rPr lang="el-GR" sz="1100" dirty="0" smtClean="0"/>
              <a:t>❑ Διαχείριση Υδάτινων Πόρων</a:t>
            </a:r>
          </a:p>
          <a:p>
            <a:r>
              <a:rPr lang="el-GR" sz="1100" dirty="0" smtClean="0"/>
              <a:t>❑ Κοινωνική Δικαιοσύνη</a:t>
            </a:r>
          </a:p>
          <a:p>
            <a:r>
              <a:rPr lang="el-GR" sz="1100" dirty="0" smtClean="0"/>
              <a:t>■ Τα αποτελέσματα χωρίζονται σε 5-Βαθμίδες</a:t>
            </a:r>
          </a:p>
          <a:p>
            <a:r>
              <a:rPr lang="el-GR" sz="1100" dirty="0" err="1" smtClean="0"/>
              <a:t>Basic</a:t>
            </a:r>
            <a:r>
              <a:rPr lang="el-GR" sz="1100" dirty="0" smtClean="0"/>
              <a:t>, </a:t>
            </a:r>
          </a:p>
          <a:p>
            <a:r>
              <a:rPr lang="el-GR" sz="1100" dirty="0" err="1" smtClean="0"/>
              <a:t>Bronze</a:t>
            </a:r>
            <a:r>
              <a:rPr lang="el-GR" sz="1100" dirty="0" smtClean="0"/>
              <a:t>, </a:t>
            </a:r>
          </a:p>
          <a:p>
            <a:r>
              <a:rPr lang="el-GR" sz="1100" dirty="0" smtClean="0">
                <a:solidFill>
                  <a:schemeClr val="bg1"/>
                </a:solidFill>
              </a:rPr>
              <a:t>Silver,</a:t>
            </a:r>
          </a:p>
          <a:p>
            <a:r>
              <a:rPr lang="el-GR" sz="1100" dirty="0" smtClean="0">
                <a:solidFill>
                  <a:schemeClr val="bg1"/>
                </a:solidFill>
              </a:rPr>
              <a:t>G</a:t>
            </a:r>
            <a:r>
              <a:rPr lang="en-US" sz="1100" dirty="0" smtClean="0">
                <a:solidFill>
                  <a:schemeClr val="bg1"/>
                </a:solidFill>
              </a:rPr>
              <a:t>old</a:t>
            </a:r>
            <a:r>
              <a:rPr lang="el-GR" sz="1100" dirty="0" smtClean="0">
                <a:solidFill>
                  <a:schemeClr val="bg1"/>
                </a:solidFill>
              </a:rPr>
              <a:t> και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l-GR" sz="1100" dirty="0" err="1" smtClean="0">
                <a:solidFill>
                  <a:schemeClr val="bg1"/>
                </a:solidFill>
              </a:rPr>
              <a:t>Platinum</a:t>
            </a:r>
            <a:endParaRPr lang="el-GR" sz="1100" dirty="0" smtClean="0">
              <a:solidFill>
                <a:schemeClr val="bg1"/>
              </a:solidFill>
            </a:endParaRPr>
          </a:p>
          <a:p>
            <a:r>
              <a:rPr lang="el-GR" sz="1100" dirty="0" smtClean="0"/>
              <a:t>■ </a:t>
            </a:r>
            <a:r>
              <a:rPr lang="en-US" sz="1100" dirty="0" smtClean="0"/>
              <a:t> </a:t>
            </a:r>
            <a:r>
              <a:rPr lang="el-GR" sz="1100" dirty="0" smtClean="0"/>
              <a:t>το κατώτερο </a:t>
            </a:r>
            <a:r>
              <a:rPr lang="el-GR" sz="1100" dirty="0" smtClean="0"/>
              <a:t>επίπεδο επίτευξης </a:t>
            </a:r>
            <a:r>
              <a:rPr lang="el-GR" sz="1100" dirty="0" smtClean="0"/>
              <a:t>σε οποιαδήποτε </a:t>
            </a:r>
            <a:r>
              <a:rPr lang="el-GR" sz="1100" dirty="0" smtClean="0"/>
              <a:t>από τις πέντε κατηγορίες</a:t>
            </a:r>
          </a:p>
          <a:p>
            <a:r>
              <a:rPr lang="el-GR" sz="1100" dirty="0" smtClean="0"/>
              <a:t>καθορίζει την τελική πιστοποίηση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xmlns="" val="13626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/>
          <a:srcRect t="9105"/>
          <a:stretch/>
        </p:blipFill>
        <p:spPr>
          <a:xfrm>
            <a:off x="922943" y="0"/>
            <a:ext cx="1079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7274" y="206061"/>
            <a:ext cx="1264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σειρά </a:t>
            </a:r>
            <a:r>
              <a:rPr lang="en-US" sz="2000" b="1" dirty="0" smtClean="0">
                <a:solidFill>
                  <a:srgbClr val="00B050"/>
                </a:solidFill>
              </a:rPr>
              <a:t>Green Care Professional </a:t>
            </a:r>
            <a:r>
              <a:rPr lang="el-GR" sz="2000" b="1" dirty="0" smtClean="0"/>
              <a:t>παρέχει την πρώτη σειρά απορρυπαντικών με </a:t>
            </a:r>
            <a:r>
              <a:rPr lang="el-GR" sz="2000" b="1" dirty="0" smtClean="0">
                <a:solidFill>
                  <a:srgbClr val="FF6600"/>
                </a:solidFill>
              </a:rPr>
              <a:t>ΧΡΥΣΗ</a:t>
            </a:r>
            <a:r>
              <a:rPr lang="el-GR" sz="2000" b="1" dirty="0" smtClean="0"/>
              <a:t> πιστοποίηση </a:t>
            </a:r>
            <a:r>
              <a:rPr lang="en-US" sz="2000" b="1" dirty="0" smtClean="0"/>
              <a:t>Cradle to Cradle.</a:t>
            </a:r>
            <a:endParaRPr lang="el-G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977" y="2292442"/>
            <a:ext cx="301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Κοινωνική Ευθύνη</a:t>
            </a:r>
            <a:endParaRPr lang="el-G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94829" y="4080455"/>
            <a:ext cx="301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Διαχείριση Υδάτινων Πόρων</a:t>
            </a:r>
            <a:endParaRPr lang="el-G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92681" y="5327558"/>
            <a:ext cx="30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Ανανεώσιμες πηγές ενέργειας και διαχείριση άνθρακα</a:t>
            </a:r>
            <a:endParaRPr lang="el-G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22267" y="4966955"/>
            <a:ext cx="301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Επαναχρησιμοποίηση Υλικών</a:t>
            </a:r>
            <a:endParaRPr lang="el-G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32998" y="2685247"/>
            <a:ext cx="301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/>
              <a:t>Καταλληλότητα</a:t>
            </a:r>
            <a:r>
              <a:rPr lang="el-GR" sz="1600" b="1" dirty="0" smtClean="0"/>
              <a:t> Υλικών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xmlns="" val="40088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222</Words>
  <Application>Microsoft Office PowerPoint</Application>
  <PresentationFormat>Προσαρμογή</PresentationFormat>
  <Paragraphs>47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Varkas</dc:creator>
  <cp:lastModifiedBy>elenig</cp:lastModifiedBy>
  <cp:revision>16</cp:revision>
  <cp:lastPrinted>2016-02-10T13:42:32Z</cp:lastPrinted>
  <dcterms:created xsi:type="dcterms:W3CDTF">2016-02-10T12:43:34Z</dcterms:created>
  <dcterms:modified xsi:type="dcterms:W3CDTF">2016-02-11T15:00:46Z</dcterms:modified>
</cp:coreProperties>
</file>